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57" r:id="rId4"/>
    <p:sldId id="261" r:id="rId5"/>
    <p:sldId id="259" r:id="rId6"/>
    <p:sldId id="263" r:id="rId7"/>
    <p:sldId id="258"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89EAC-E7D1-43D3-98F4-33C762081EEF}" type="datetimeFigureOut">
              <a:rPr lang="en-US" smtClean="0"/>
              <a:t>7/4/2012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B2E7E-7098-41AA-BFED-FC9113E04C5F}" type="slidenum">
              <a:rPr lang="en-US" smtClean="0"/>
              <a:t>‹#›</a:t>
            </a:fld>
            <a:endParaRPr lang="en-US"/>
          </a:p>
        </p:txBody>
      </p:sp>
    </p:spTree>
    <p:extLst>
      <p:ext uri="{BB962C8B-B14F-4D97-AF65-F5344CB8AC3E}">
        <p14:creationId xmlns:p14="http://schemas.microsoft.com/office/powerpoint/2010/main" val="177427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open-air garbage dump tarnishes the sapphire coast of Barrow, Alaska. Trash that makes its way into the oceans decomposes very slowly, littering coastlines, polluting ground water, and harming marine creatures that mistake the trash for food.</a:t>
            </a:r>
          </a:p>
          <a:p>
            <a:r>
              <a:rPr lang="en-US" dirty="0" smtClean="0"/>
              <a:t/>
            </a:r>
            <a:br>
              <a:rPr lang="en-US" dirty="0" smtClean="0"/>
            </a:br>
            <a:r>
              <a:rPr lang="en-US" dirty="0" smtClean="0"/>
              <a:t>http://ocean.nationalgeographic.com/ocean/photos/ocean-pollution/</a:t>
            </a:r>
            <a:endParaRPr lang="en-US" dirty="0"/>
          </a:p>
        </p:txBody>
      </p:sp>
      <p:sp>
        <p:nvSpPr>
          <p:cNvPr id="4" name="Slide Number Placeholder 3"/>
          <p:cNvSpPr>
            <a:spLocks noGrp="1"/>
          </p:cNvSpPr>
          <p:nvPr>
            <p:ph type="sldNum" sz="quarter" idx="10"/>
          </p:nvPr>
        </p:nvSpPr>
        <p:spPr/>
        <p:txBody>
          <a:bodyPr/>
          <a:lstStyle/>
          <a:p>
            <a:fld id="{062B2E7E-7098-41AA-BFED-FC9113E04C5F}" type="slidenum">
              <a:rPr lang="en-US" smtClean="0"/>
              <a:t>2</a:t>
            </a:fld>
            <a:endParaRPr lang="en-US"/>
          </a:p>
        </p:txBody>
      </p:sp>
    </p:spTree>
    <p:extLst>
      <p:ext uri="{BB962C8B-B14F-4D97-AF65-F5344CB8AC3E}">
        <p14:creationId xmlns:p14="http://schemas.microsoft.com/office/powerpoint/2010/main" val="96824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Constant waterborne commerce at the Port of Houston, among the busiest in the United States, means accidents like this tallow spill in the Houston Shipping Channel are inevitable. The world's shipping lanes and ports are epicenters of manmade pollution, where accidental spills and deliberate dumping are commonplace.</a:t>
            </a:r>
          </a:p>
          <a:p>
            <a:r>
              <a:rPr lang="en-US" b="0" dirty="0" smtClean="0"/>
              <a:t>http://ocean.nationalgeographic.com/ocean/photos/ocean-pollution/#/pollution11-congealed-tallow-houston_16641_600x450.jpg</a:t>
            </a:r>
            <a:endParaRPr lang="en-US" b="0" dirty="0"/>
          </a:p>
        </p:txBody>
      </p:sp>
      <p:sp>
        <p:nvSpPr>
          <p:cNvPr id="4" name="Slide Number Placeholder 3"/>
          <p:cNvSpPr>
            <a:spLocks noGrp="1"/>
          </p:cNvSpPr>
          <p:nvPr>
            <p:ph type="sldNum" sz="quarter" idx="10"/>
          </p:nvPr>
        </p:nvSpPr>
        <p:spPr/>
        <p:txBody>
          <a:bodyPr/>
          <a:lstStyle/>
          <a:p>
            <a:fld id="{062B2E7E-7098-41AA-BFED-FC9113E04C5F}" type="slidenum">
              <a:rPr lang="en-US" smtClean="0"/>
              <a:t>4</a:t>
            </a:fld>
            <a:endParaRPr lang="en-US"/>
          </a:p>
        </p:txBody>
      </p:sp>
    </p:spTree>
    <p:extLst>
      <p:ext uri="{BB962C8B-B14F-4D97-AF65-F5344CB8AC3E}">
        <p14:creationId xmlns:p14="http://schemas.microsoft.com/office/powerpoint/2010/main" val="364935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Oil shimmers among rocks on Alaska's North Slope, a region where rich reserves of both wildlife and hydrocarbons have led to pitched battles between environmentalists and petroleum interests. Oil spills wreak havoc on coastal plants and marine animals. But high-profile incidents, such as the 1989 </a:t>
            </a:r>
            <a:r>
              <a:rPr lang="en-US" i="1" dirty="0" smtClean="0"/>
              <a:t>Exxon Valdez</a:t>
            </a:r>
            <a:r>
              <a:rPr lang="en-US" dirty="0" smtClean="0"/>
              <a:t> accident in Alaska, tend to focus public attention on the issue of ocean pollution. Single-hulled oil tankers were outlawed in the U.S. after that devastating spill</a:t>
            </a:r>
          </a:p>
          <a:p>
            <a:r>
              <a:rPr lang="en-US" dirty="0" smtClean="0"/>
              <a:t>http://ocean.nationalgeographic.com/ocean/photos/ocean-pollution/#/pollution02-oil-slick-alaska_16635_600x450.jpg</a:t>
            </a:r>
            <a:endParaRPr lang="en-US" dirty="0"/>
          </a:p>
        </p:txBody>
      </p:sp>
      <p:sp>
        <p:nvSpPr>
          <p:cNvPr id="4" name="Slide Number Placeholder 3"/>
          <p:cNvSpPr>
            <a:spLocks noGrp="1"/>
          </p:cNvSpPr>
          <p:nvPr>
            <p:ph type="sldNum" sz="quarter" idx="10"/>
          </p:nvPr>
        </p:nvSpPr>
        <p:spPr/>
        <p:txBody>
          <a:bodyPr/>
          <a:lstStyle/>
          <a:p>
            <a:fld id="{062B2E7E-7098-41AA-BFED-FC9113E04C5F}" type="slidenum">
              <a:rPr lang="en-US" smtClean="0"/>
              <a:t>5</a:t>
            </a:fld>
            <a:endParaRPr lang="en-US"/>
          </a:p>
        </p:txBody>
      </p:sp>
    </p:spTree>
    <p:extLst>
      <p:ext uri="{BB962C8B-B14F-4D97-AF65-F5344CB8AC3E}">
        <p14:creationId xmlns:p14="http://schemas.microsoft.com/office/powerpoint/2010/main" val="183394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June 4, 2010</a:t>
            </a:r>
            <a:r>
              <a:rPr lang="en-US" dirty="0" smtClean="0"/>
              <a:t> -- Oil spilled from the </a:t>
            </a:r>
            <a:r>
              <a:rPr lang="en-US" dirty="0" err="1" smtClean="0"/>
              <a:t>Deepwater</a:t>
            </a:r>
            <a:r>
              <a:rPr lang="en-US" dirty="0" smtClean="0"/>
              <a:t> Horizon rig explosion has not only affected the coastlines of several states; it has also devastated the local wildlife throughout the Gulf of Mexico. BP engineers installed a cap over the spewing pipe nearly a mile below the surface late Thursday night, which has helped to stem the flow of oil from the leak.</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 few of the latest images of birds caught in the oil slick on a East Grand Terre Island beach off the coast of Louisiana:</a:t>
            </a:r>
          </a:p>
          <a:p>
            <a:endParaRPr lang="en-US" dirty="0" smtClean="0"/>
          </a:p>
          <a:p>
            <a:r>
              <a:rPr lang="en-US" dirty="0" smtClean="0"/>
              <a:t>A heavily-oiled brown pelican sits quietly on the surface of the oil-contaminated water.</a:t>
            </a:r>
          </a:p>
          <a:p>
            <a:r>
              <a:rPr lang="en-US" dirty="0" smtClean="0"/>
              <a:t>http://news.discovery.com/animals/oiled-birds-gulf-oil-spill.html</a:t>
            </a:r>
          </a:p>
          <a:p>
            <a:endParaRPr lang="en-US" dirty="0"/>
          </a:p>
        </p:txBody>
      </p:sp>
      <p:sp>
        <p:nvSpPr>
          <p:cNvPr id="4" name="Slide Number Placeholder 3"/>
          <p:cNvSpPr>
            <a:spLocks noGrp="1"/>
          </p:cNvSpPr>
          <p:nvPr>
            <p:ph type="sldNum" sz="quarter" idx="10"/>
          </p:nvPr>
        </p:nvSpPr>
        <p:spPr/>
        <p:txBody>
          <a:bodyPr/>
          <a:lstStyle/>
          <a:p>
            <a:fld id="{062B2E7E-7098-41AA-BFED-FC9113E04C5F}" type="slidenum">
              <a:rPr lang="en-US" smtClean="0"/>
              <a:t>6</a:t>
            </a:fld>
            <a:endParaRPr lang="en-US"/>
          </a:p>
        </p:txBody>
      </p:sp>
    </p:spTree>
    <p:extLst>
      <p:ext uri="{BB962C8B-B14F-4D97-AF65-F5344CB8AC3E}">
        <p14:creationId xmlns:p14="http://schemas.microsoft.com/office/powerpoint/2010/main" val="308313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area's preponderance of fossil fuel-related commerce, the semi-enclosed Mediterranean Sea is particularly susceptible to oil spills. International animosities in the region aggravate the problem. This crab is negotiating an oil-fouled beach polluted when Israeli planes bombed a power station in Beirut, Lebanon, in 2006.</a:t>
            </a:r>
          </a:p>
          <a:p>
            <a:endParaRPr lang="en-US" dirty="0" smtClean="0"/>
          </a:p>
          <a:p>
            <a:r>
              <a:rPr lang="en-US" dirty="0" smtClean="0"/>
              <a:t>http://ocean.nationalgeographic.com/ocean/photos/ocean-pollution/#/pollution12-oil-covered-crab_16642_600x450.jpg</a:t>
            </a:r>
            <a:endParaRPr lang="en-US" dirty="0"/>
          </a:p>
        </p:txBody>
      </p:sp>
      <p:sp>
        <p:nvSpPr>
          <p:cNvPr id="4" name="Slide Number Placeholder 3"/>
          <p:cNvSpPr>
            <a:spLocks noGrp="1"/>
          </p:cNvSpPr>
          <p:nvPr>
            <p:ph type="sldNum" sz="quarter" idx="10"/>
          </p:nvPr>
        </p:nvSpPr>
        <p:spPr/>
        <p:txBody>
          <a:bodyPr/>
          <a:lstStyle/>
          <a:p>
            <a:fld id="{062B2E7E-7098-41AA-BFED-FC9113E04C5F}" type="slidenum">
              <a:rPr lang="en-US" smtClean="0"/>
              <a:t>8</a:t>
            </a:fld>
            <a:endParaRPr lang="en-US"/>
          </a:p>
        </p:txBody>
      </p:sp>
    </p:spTree>
    <p:extLst>
      <p:ext uri="{BB962C8B-B14F-4D97-AF65-F5344CB8AC3E}">
        <p14:creationId xmlns:p14="http://schemas.microsoft.com/office/powerpoint/2010/main" val="232213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EB213-1C8B-4FB6-849A-D400359C6512}" type="datetimeFigureOut">
              <a:rPr lang="en-US" smtClean="0"/>
              <a:t>7/4/2012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3804861784"/>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213-1C8B-4FB6-849A-D400359C6512}" type="datetimeFigureOut">
              <a:rPr lang="en-US" smtClean="0"/>
              <a:t>7/4/2012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4026409731"/>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213-1C8B-4FB6-849A-D400359C6512}" type="datetimeFigureOut">
              <a:rPr lang="en-US" smtClean="0"/>
              <a:t>7/4/2012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1331723896"/>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213-1C8B-4FB6-849A-D400359C6512}" type="datetimeFigureOut">
              <a:rPr lang="en-US" smtClean="0"/>
              <a:t>7/4/2012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3998615569"/>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EB213-1C8B-4FB6-849A-D400359C6512}" type="datetimeFigureOut">
              <a:rPr lang="en-US" smtClean="0"/>
              <a:t>7/4/2012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2770539937"/>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EB213-1C8B-4FB6-849A-D400359C6512}" type="datetimeFigureOut">
              <a:rPr lang="en-US" smtClean="0"/>
              <a:t>7/4/2012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681015638"/>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EB213-1C8B-4FB6-849A-D400359C6512}" type="datetimeFigureOut">
              <a:rPr lang="en-US" smtClean="0"/>
              <a:t>7/4/2012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409205967"/>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EB213-1C8B-4FB6-849A-D400359C6512}" type="datetimeFigureOut">
              <a:rPr lang="en-US" smtClean="0"/>
              <a:t>7/4/2012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3783058168"/>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EB213-1C8B-4FB6-849A-D400359C6512}" type="datetimeFigureOut">
              <a:rPr lang="en-US" smtClean="0"/>
              <a:t>7/4/2012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3362677500"/>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B213-1C8B-4FB6-849A-D400359C6512}" type="datetimeFigureOut">
              <a:rPr lang="en-US" smtClean="0"/>
              <a:t>7/4/2012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3223667510"/>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B213-1C8B-4FB6-849A-D400359C6512}" type="datetimeFigureOut">
              <a:rPr lang="en-US" smtClean="0"/>
              <a:t>7/4/2012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DAC52-1734-4D2D-B7A6-E42DD0054EFC}" type="slidenum">
              <a:rPr lang="en-US" smtClean="0"/>
              <a:t>‹#›</a:t>
            </a:fld>
            <a:endParaRPr lang="en-US"/>
          </a:p>
        </p:txBody>
      </p:sp>
    </p:spTree>
    <p:extLst>
      <p:ext uri="{BB962C8B-B14F-4D97-AF65-F5344CB8AC3E}">
        <p14:creationId xmlns:p14="http://schemas.microsoft.com/office/powerpoint/2010/main" val="834039557"/>
      </p:ext>
    </p:extLst>
  </p:cSld>
  <p:clrMapOvr>
    <a:masterClrMapping/>
  </p:clrMapOvr>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EB213-1C8B-4FB6-849A-D400359C6512}" type="datetimeFigureOut">
              <a:rPr lang="en-US" smtClean="0"/>
              <a:t>7/4/2012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DAC52-1734-4D2D-B7A6-E42DD0054EFC}" type="slidenum">
              <a:rPr lang="en-US" smtClean="0"/>
              <a:t>‹#›</a:t>
            </a:fld>
            <a:endParaRPr lang="en-US"/>
          </a:p>
        </p:txBody>
      </p:sp>
    </p:spTree>
    <p:extLst>
      <p:ext uri="{BB962C8B-B14F-4D97-AF65-F5344CB8AC3E}">
        <p14:creationId xmlns:p14="http://schemas.microsoft.com/office/powerpoint/2010/main" val="209647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advClick="0" advTm="12000"/>
    </mc:Choice>
    <mc:Fallback>
      <p:transition advClick="0" advTm="12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impact do humans have on marine environments?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71053"/>
            <a:ext cx="7543800" cy="497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93852" y="6415548"/>
            <a:ext cx="4050148" cy="369332"/>
          </a:xfrm>
          <a:prstGeom prst="rect">
            <a:avLst/>
          </a:prstGeom>
          <a:noFill/>
        </p:spPr>
        <p:txBody>
          <a:bodyPr wrap="none" rtlCol="0">
            <a:spAutoFit/>
          </a:bodyPr>
          <a:lstStyle/>
          <a:p>
            <a:r>
              <a:rPr lang="en-US" dirty="0" smtClean="0"/>
              <a:t>Photo Credit: Common Good Productions</a:t>
            </a:r>
            <a:endParaRPr lang="en-US" dirty="0"/>
          </a:p>
        </p:txBody>
      </p:sp>
    </p:spTree>
    <p:extLst>
      <p:ext uri="{BB962C8B-B14F-4D97-AF65-F5344CB8AC3E}">
        <p14:creationId xmlns:p14="http://schemas.microsoft.com/office/powerpoint/2010/main" val="2078420115"/>
      </p:ext>
    </p:extLst>
  </p:cSld>
  <p:clrMapOvr>
    <a:masterClrMapping/>
  </p:clrMapOvr>
  <mc:AlternateContent xmlns:mc="http://schemas.openxmlformats.org/markup-compatibility/2006">
    <mc:Choice xmlns:p14="http://schemas.microsoft.com/office/powerpoint/2010/main" Requires="p14">
      <p:transition p14:dur="10" advClick="0" advTm="2212"/>
    </mc:Choice>
    <mc:Fallback>
      <p:transition advClick="0" advTm="221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746"/>
            <a:ext cx="8229600" cy="1143000"/>
          </a:xfrm>
        </p:spPr>
        <p:txBody>
          <a:bodyPr>
            <a:normAutofit fontScale="90000"/>
          </a:bodyPr>
          <a:lstStyle/>
          <a:p>
            <a:r>
              <a:rPr lang="en-US" dirty="0" smtClean="0"/>
              <a:t>What impact do humans have on marine environments?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22746"/>
            <a:ext cx="66294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24400" y="6408485"/>
            <a:ext cx="4114800" cy="369332"/>
          </a:xfrm>
          <a:prstGeom prst="rect">
            <a:avLst/>
          </a:prstGeom>
          <a:noFill/>
        </p:spPr>
        <p:txBody>
          <a:bodyPr wrap="square" rtlCol="0">
            <a:spAutoFit/>
          </a:bodyPr>
          <a:lstStyle/>
          <a:p>
            <a:r>
              <a:rPr lang="en-US" dirty="0" smtClean="0"/>
              <a:t>Photo Credit Ken Graham/Getty Images </a:t>
            </a:r>
            <a:endParaRPr lang="en-US" dirty="0"/>
          </a:p>
        </p:txBody>
      </p:sp>
    </p:spTree>
    <p:extLst>
      <p:ext uri="{BB962C8B-B14F-4D97-AF65-F5344CB8AC3E}">
        <p14:creationId xmlns:p14="http://schemas.microsoft.com/office/powerpoint/2010/main" val="2373703202"/>
      </p:ext>
    </p:extLst>
  </p:cSld>
  <p:clrMapOvr>
    <a:masterClrMapping/>
  </p:clrMapOvr>
  <mc:AlternateContent xmlns:mc="http://schemas.openxmlformats.org/markup-compatibility/2006">
    <mc:Choice xmlns:p14="http://schemas.microsoft.com/office/powerpoint/2010/main" Requires="p14">
      <p:transition p14:dur="10" advClick="0" advTm="7463"/>
    </mc:Choice>
    <mc:Fallback>
      <p:transition advClick="0" advTm="746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impact do humans have on marine environments?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50240"/>
            <a:ext cx="7500848" cy="495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69968" y="6488668"/>
            <a:ext cx="3156826" cy="369332"/>
          </a:xfrm>
          <a:prstGeom prst="rect">
            <a:avLst/>
          </a:prstGeom>
          <a:noFill/>
        </p:spPr>
        <p:txBody>
          <a:bodyPr wrap="none" rtlCol="0">
            <a:spAutoFit/>
          </a:bodyPr>
          <a:lstStyle/>
          <a:p>
            <a:r>
              <a:rPr lang="en-US" dirty="0" smtClean="0"/>
              <a:t>Photo Credit: Mark </a:t>
            </a:r>
            <a:r>
              <a:rPr lang="en-US" dirty="0" err="1" smtClean="0"/>
              <a:t>Carls</a:t>
            </a:r>
            <a:r>
              <a:rPr lang="en-US" dirty="0" smtClean="0"/>
              <a:t>, NOAA</a:t>
            </a:r>
            <a:endParaRPr lang="en-US" dirty="0"/>
          </a:p>
        </p:txBody>
      </p:sp>
    </p:spTree>
    <p:extLst>
      <p:ext uri="{BB962C8B-B14F-4D97-AF65-F5344CB8AC3E}">
        <p14:creationId xmlns:p14="http://schemas.microsoft.com/office/powerpoint/2010/main" val="3799086290"/>
      </p:ext>
    </p:extLst>
  </p:cSld>
  <p:clrMapOvr>
    <a:masterClrMapping/>
  </p:clrMapOvr>
  <mc:AlternateContent xmlns:mc="http://schemas.openxmlformats.org/markup-compatibility/2006">
    <mc:Choice xmlns:p14="http://schemas.microsoft.com/office/powerpoint/2010/main" Requires="p14">
      <p:transition p14:dur="10" advClick="0" advTm="6616"/>
    </mc:Choice>
    <mc:Fallback>
      <p:transition advClick="0" advTm="661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impact do humans have on marine environments?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553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0800" y="6432444"/>
            <a:ext cx="2519344" cy="369332"/>
          </a:xfrm>
          <a:prstGeom prst="rect">
            <a:avLst/>
          </a:prstGeom>
          <a:noFill/>
        </p:spPr>
        <p:txBody>
          <a:bodyPr wrap="none" rtlCol="0">
            <a:spAutoFit/>
          </a:bodyPr>
          <a:lstStyle/>
          <a:p>
            <a:r>
              <a:rPr lang="en-US" dirty="0" smtClean="0"/>
              <a:t>Photo Credit Joel </a:t>
            </a:r>
            <a:r>
              <a:rPr lang="en-US" dirty="0" err="1" smtClean="0"/>
              <a:t>Sartore</a:t>
            </a:r>
            <a:endParaRPr lang="en-US" dirty="0"/>
          </a:p>
        </p:txBody>
      </p:sp>
    </p:spTree>
    <p:extLst>
      <p:ext uri="{BB962C8B-B14F-4D97-AF65-F5344CB8AC3E}">
        <p14:creationId xmlns:p14="http://schemas.microsoft.com/office/powerpoint/2010/main" val="2142890249"/>
      </p:ext>
    </p:extLst>
  </p:cSld>
  <p:clrMapOvr>
    <a:masterClrMapping/>
  </p:clrMapOvr>
  <mc:AlternateContent xmlns:mc="http://schemas.openxmlformats.org/markup-compatibility/2006">
    <mc:Choice xmlns:p14="http://schemas.microsoft.com/office/powerpoint/2010/main" Requires="p14">
      <p:transition p14:dur="10" advClick="0" advTm="6200"/>
    </mc:Choice>
    <mc:Fallback>
      <p:transition advClick="0" advTm="62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impact do humans have on marine environments?</a:t>
            </a:r>
            <a:endParaRPr lang="en-US" dirty="0"/>
          </a:p>
        </p:txBody>
      </p:sp>
      <p:sp>
        <p:nvSpPr>
          <p:cNvPr id="3" name="TextBox 2"/>
          <p:cNvSpPr txBox="1"/>
          <p:nvPr/>
        </p:nvSpPr>
        <p:spPr>
          <a:xfrm>
            <a:off x="6595159" y="6491126"/>
            <a:ext cx="2519344" cy="369332"/>
          </a:xfrm>
          <a:prstGeom prst="rect">
            <a:avLst/>
          </a:prstGeom>
          <a:noFill/>
        </p:spPr>
        <p:txBody>
          <a:bodyPr wrap="none" rtlCol="0">
            <a:spAutoFit/>
          </a:bodyPr>
          <a:lstStyle/>
          <a:p>
            <a:r>
              <a:rPr lang="en-US" dirty="0" smtClean="0"/>
              <a:t>Photo Credit Joel </a:t>
            </a:r>
            <a:r>
              <a:rPr lang="en-US" dirty="0" err="1" smtClean="0"/>
              <a:t>Sartore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7818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796049"/>
      </p:ext>
    </p:extLst>
  </p:cSld>
  <p:clrMapOvr>
    <a:masterClrMapping/>
  </p:clrMapOvr>
  <mc:AlternateContent xmlns:mc="http://schemas.openxmlformats.org/markup-compatibility/2006">
    <mc:Choice xmlns:p14="http://schemas.microsoft.com/office/powerpoint/2010/main" Requires="p14">
      <p:transition p14:dur="10" advClick="0" advTm="5775"/>
    </mc:Choice>
    <mc:Fallback>
      <p:transition advClick="0" advTm="577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impact do humans have on marine environments?</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 y="1524000"/>
            <a:ext cx="78581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24400" y="6324600"/>
            <a:ext cx="3635867" cy="369332"/>
          </a:xfrm>
          <a:prstGeom prst="rect">
            <a:avLst/>
          </a:prstGeom>
          <a:noFill/>
        </p:spPr>
        <p:txBody>
          <a:bodyPr wrap="none" rtlCol="0">
            <a:spAutoFit/>
          </a:bodyPr>
          <a:lstStyle/>
          <a:p>
            <a:r>
              <a:rPr lang="en-US" dirty="0" smtClean="0"/>
              <a:t>Photo Credit </a:t>
            </a:r>
            <a:r>
              <a:rPr lang="en-US" i="1" dirty="0" smtClean="0"/>
              <a:t>AP Photo/Charlie Riedel</a:t>
            </a:r>
            <a:endParaRPr lang="en-US" dirty="0"/>
          </a:p>
        </p:txBody>
      </p:sp>
    </p:spTree>
    <p:extLst>
      <p:ext uri="{BB962C8B-B14F-4D97-AF65-F5344CB8AC3E}">
        <p14:creationId xmlns:p14="http://schemas.microsoft.com/office/powerpoint/2010/main" val="3117777234"/>
      </p:ext>
    </p:extLst>
  </p:cSld>
  <p:clrMapOvr>
    <a:masterClrMapping/>
  </p:clrMapOvr>
  <mc:AlternateContent xmlns:mc="http://schemas.openxmlformats.org/markup-compatibility/2006">
    <mc:Choice xmlns:p14="http://schemas.microsoft.com/office/powerpoint/2010/main" Requires="p14">
      <p:transition p14:dur="10" advClick="0" advTm="6208"/>
    </mc:Choice>
    <mc:Fallback>
      <p:transition advClick="0" advTm="620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impact do humans have on marine environments?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934200" cy="457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03739" y="6400800"/>
            <a:ext cx="3827971" cy="369332"/>
          </a:xfrm>
          <a:prstGeom prst="rect">
            <a:avLst/>
          </a:prstGeom>
          <a:noFill/>
        </p:spPr>
        <p:txBody>
          <a:bodyPr wrap="none" rtlCol="0">
            <a:spAutoFit/>
          </a:bodyPr>
          <a:lstStyle/>
          <a:p>
            <a:r>
              <a:rPr lang="en-US" dirty="0" smtClean="0"/>
              <a:t>Photo Credit: US Department of Justice</a:t>
            </a:r>
            <a:endParaRPr lang="en-US" dirty="0"/>
          </a:p>
        </p:txBody>
      </p:sp>
    </p:spTree>
    <p:extLst>
      <p:ext uri="{BB962C8B-B14F-4D97-AF65-F5344CB8AC3E}">
        <p14:creationId xmlns:p14="http://schemas.microsoft.com/office/powerpoint/2010/main" val="1460030516"/>
      </p:ext>
    </p:extLst>
  </p:cSld>
  <p:clrMapOvr>
    <a:masterClrMapping/>
  </p:clrMapOvr>
  <mc:AlternateContent xmlns:mc="http://schemas.openxmlformats.org/markup-compatibility/2006">
    <mc:Choice xmlns:p14="http://schemas.microsoft.com/office/powerpoint/2010/main" Requires="p14">
      <p:transition p14:dur="10" advClick="0" advTm="4701"/>
    </mc:Choice>
    <mc:Fallback>
      <p:transition advClick="0" advTm="470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impact do humans have on marine environments?</a:t>
            </a:r>
            <a:endParaRPr lang="en-US"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45342"/>
            <a:ext cx="6477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95800" y="6400800"/>
            <a:ext cx="4724400" cy="369332"/>
          </a:xfrm>
          <a:prstGeom prst="rect">
            <a:avLst/>
          </a:prstGeom>
          <a:noFill/>
        </p:spPr>
        <p:txBody>
          <a:bodyPr wrap="square" rtlCol="0">
            <a:spAutoFit/>
          </a:bodyPr>
          <a:lstStyle/>
          <a:p>
            <a:r>
              <a:rPr lang="en-US" dirty="0" smtClean="0"/>
              <a:t>Photo Credit Patrick </a:t>
            </a:r>
            <a:r>
              <a:rPr lang="en-US" dirty="0" err="1" smtClean="0"/>
              <a:t>Baz</a:t>
            </a:r>
            <a:r>
              <a:rPr lang="en-US" dirty="0" smtClean="0"/>
              <a:t>/AFP/Getty Images </a:t>
            </a:r>
            <a:endParaRPr lang="en-US" dirty="0"/>
          </a:p>
        </p:txBody>
      </p:sp>
    </p:spTree>
    <p:extLst>
      <p:ext uri="{BB962C8B-B14F-4D97-AF65-F5344CB8AC3E}">
        <p14:creationId xmlns:p14="http://schemas.microsoft.com/office/powerpoint/2010/main" val="2611369205"/>
      </p:ext>
    </p:extLst>
  </p:cSld>
  <p:clrMapOvr>
    <a:masterClrMapping/>
  </p:clrMapOvr>
  <mc:AlternateContent xmlns:mc="http://schemas.openxmlformats.org/markup-compatibility/2006">
    <mc:Choice xmlns:p14="http://schemas.microsoft.com/office/powerpoint/2010/main" Requires="p14">
      <p:transition p14:dur="10" advClick="0" advTm="5025"/>
    </mc:Choice>
    <mc:Fallback>
      <p:transition advClick="0" advTm="5025"/>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474</Words>
  <Application>Microsoft Office PowerPoint</Application>
  <PresentationFormat>On-screen Show (4:3)</PresentationFormat>
  <Paragraphs>36</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What impact do humans have on marine environments?</vt:lpstr>
      <vt:lpstr>What impact do humans have on marine environments?</vt:lpstr>
      <vt:lpstr>What impact do humans have on marine environments?</vt:lpstr>
      <vt:lpstr>What impact do humans have on marine environments?</vt:lpstr>
      <vt:lpstr>What impact do humans have on marine environments?</vt:lpstr>
      <vt:lpstr>What impact do humans have on marine environments?</vt:lpstr>
      <vt:lpstr>What impact do humans have on marine environments?</vt:lpstr>
      <vt:lpstr>What impact do humans have on marine environments?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impact do humans have on marine environments?</dc:title>
  <dc:creator>Lottie</dc:creator>
  <cp:lastModifiedBy>Lottie</cp:lastModifiedBy>
  <cp:revision>7</cp:revision>
  <dcterms:created xsi:type="dcterms:W3CDTF">2012-07-04T14:55:45Z</dcterms:created>
  <dcterms:modified xsi:type="dcterms:W3CDTF">2012-07-04T15:23:30Z</dcterms:modified>
</cp:coreProperties>
</file>